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014" y="-7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o-RO" smtClean="0"/>
              <a:t>Faceți clic pentru editarea stilului de subtitlu al coordonatorului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504E81-86DA-473C-A293-6CBD0FAB46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D3792-FD29-4EE3-90FC-ABAC432644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0139A2-FC00-4B7F-8681-D8C6678E64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u, text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C68C90-8394-44D7-AE1F-79781DC798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786FD6-5C64-4FB6-BAC4-8DAF1F8471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47EE39-8129-41A8-BA9D-296AA3FD9A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2A307E-FB69-48F6-9C0B-40D143F77C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ECD595-5CB7-41CF-BADD-16F8EFDA01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61D80F-92D2-4214-A424-371C2F3EE4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068865-65A2-4964-BCBC-C16A35583E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FCF90-FB2D-4480-9C1B-0FA67DD6B9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 smtClean="0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62BBE-BF2D-433A-8684-6A12674575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37CC2B17-BD90-44DB-AA5B-A40A336DE0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o-RO" sz="1400" b="1" smtClean="0">
                <a:cs typeface="Arial" charset="0"/>
              </a:rPr>
              <a:t>ASIA DE SUD</a:t>
            </a:r>
            <a:r>
              <a:rPr lang="en-US" sz="1400" b="1" smtClean="0">
                <a:cs typeface="Arial" charset="0"/>
              </a:rPr>
              <a:t> </a:t>
            </a:r>
            <a:r>
              <a:rPr lang="ro-RO" sz="1400" b="1" smtClean="0">
                <a:cs typeface="Arial" charset="0"/>
              </a:rPr>
              <a:t>ŞI OCEANUL INDIAN</a:t>
            </a:r>
            <a:endParaRPr lang="en-US" sz="1400" b="1" smtClean="0">
              <a:cs typeface="Arial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3962400"/>
            <a:ext cx="6400800" cy="685800"/>
          </a:xfrm>
        </p:spPr>
        <p:txBody>
          <a:bodyPr/>
          <a:lstStyle/>
          <a:p>
            <a:pPr eaLnBrk="1" hangingPunct="1"/>
            <a:r>
              <a:rPr lang="ro-RO" sz="1000" smtClean="0">
                <a:cs typeface="Arial" charset="0"/>
              </a:rPr>
              <a:t>(Adaptat după </a:t>
            </a:r>
            <a:r>
              <a:rPr lang="ro-RO" sz="1000" i="1" smtClean="0">
                <a:cs typeface="Arial" charset="0"/>
              </a:rPr>
              <a:t>Manualul de Geografie</a:t>
            </a:r>
            <a:r>
              <a:rPr lang="en-US" sz="1000" i="1" smtClean="0">
                <a:cs typeface="Arial" charset="0"/>
              </a:rPr>
              <a:t>,</a:t>
            </a:r>
            <a:r>
              <a:rPr lang="ro-RO" sz="1000" smtClean="0">
                <a:cs typeface="Arial" charset="0"/>
              </a:rPr>
              <a:t> </a:t>
            </a:r>
            <a:r>
              <a:rPr lang="ro-RO" sz="1000" i="1" smtClean="0">
                <a:cs typeface="Arial" charset="0"/>
              </a:rPr>
              <a:t>clasa a VII </a:t>
            </a:r>
            <a:r>
              <a:rPr lang="it-IT" sz="1000" i="1" smtClean="0">
                <a:cs typeface="Arial" charset="0"/>
              </a:rPr>
              <a:t>-a</a:t>
            </a:r>
            <a:r>
              <a:rPr lang="it-IT" sz="1000" smtClean="0">
                <a:cs typeface="Arial" charset="0"/>
              </a:rPr>
              <a:t>, Silviu Neguţ, Gabriela Apostol</a:t>
            </a:r>
            <a:r>
              <a:rPr lang="en-US" sz="1000" smtClean="0">
                <a:cs typeface="Arial" charset="0"/>
              </a:rPr>
              <a:t>)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57200" y="228600"/>
            <a:ext cx="8001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naţional 2013</a:t>
            </a:r>
            <a:endParaRPr lang="en-US" sz="1000" dirty="0" smtClean="0"/>
          </a:p>
          <a:p>
            <a:r>
              <a:rPr lang="ro-RO" sz="1000" dirty="0" smtClean="0"/>
              <a:t>Proba de evaluare a competenţelor digitale – document de lucru</a:t>
            </a:r>
            <a:endParaRPr lang="ro-RO" sz="1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algn="l"/>
            <a:r>
              <a:rPr lang="ro-RO" sz="1000" dirty="0" smtClean="0">
                <a:latin typeface="Arial" pitchFamily="34" charset="0"/>
                <a:cs typeface="Arial" pitchFamily="34" charset="0"/>
              </a:rPr>
              <a:t>Examenul de bacalaureat naţional 2013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000" dirty="0" smtClean="0">
                <a:latin typeface="Arial" pitchFamily="34" charset="0"/>
                <a:cs typeface="Arial" pitchFamily="34" charset="0"/>
              </a:rPr>
            </a:br>
            <a:r>
              <a:rPr lang="ro-RO" sz="1000" dirty="0" smtClean="0">
                <a:latin typeface="Arial" pitchFamily="34" charset="0"/>
                <a:cs typeface="Arial" pitchFamily="34" charset="0"/>
              </a:rPr>
              <a:t>Proba de evaluare a competenţelor digitale – document de lucru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4572000" cy="5181600"/>
          </a:xfrm>
        </p:spPr>
        <p:txBody>
          <a:bodyPr/>
          <a:lstStyle/>
          <a:p>
            <a:pPr marL="114300" indent="423863" algn="just" eaLnBrk="1" hangingPunct="1">
              <a:lnSpc>
                <a:spcPct val="80000"/>
              </a:lnSpc>
              <a:buFontTx/>
              <a:buNone/>
            </a:pPr>
            <a:r>
              <a:rPr lang="en-US" sz="1200" smtClean="0"/>
              <a:t> </a:t>
            </a:r>
            <a:r>
              <a:rPr lang="ro-RO" sz="1200" smtClean="0"/>
              <a:t>Asia de Sud se află în partea meridională a continentului. Are în egală măsură limite marine, în sud, unde este scăldată de apele Oceanului Indian, şi terestre, în rest, fiind mărginită de alte regiuni asiatice. Cuprinde o parte continentală, o mare peninsulă (Peninsula Indiană), o insulă mai întinsă (Ceylon) şi câteva arhipeleaguri (Maldive, Andaman, Nicobare). </a:t>
            </a:r>
            <a:r>
              <a:rPr lang="en-US" sz="1200" smtClean="0"/>
              <a:t> </a:t>
            </a:r>
            <a:endParaRPr lang="ro-RO" sz="1200" smtClean="0"/>
          </a:p>
          <a:p>
            <a:pPr marL="114300" indent="423863" algn="just" eaLnBrk="1" hangingPunct="1">
              <a:lnSpc>
                <a:spcPct val="80000"/>
              </a:lnSpc>
              <a:buFontTx/>
              <a:buNone/>
            </a:pPr>
            <a:r>
              <a:rPr lang="ro-RO" sz="1200" smtClean="0"/>
              <a:t>În ansamblu</a:t>
            </a:r>
            <a:r>
              <a:rPr lang="en-GB" sz="1200" smtClean="0"/>
              <a:t>,</a:t>
            </a:r>
            <a:r>
              <a:rPr lang="ro-RO" sz="1200" smtClean="0"/>
              <a:t> Asia de Sud este o regiune de platouri şi munţi înalţi. Platouri există îndeosebi în partea sudică [...]. În schimb</a:t>
            </a:r>
            <a:r>
              <a:rPr lang="en-GB" sz="1200" smtClean="0"/>
              <a:t>,</a:t>
            </a:r>
            <a:r>
              <a:rPr lang="ro-RO" sz="1200" smtClean="0"/>
              <a:t> munţii se desfăşoară în partea nordică, unde formează cel mai înalt şi mai masiv lanţ muntos de pe glob: Hindu Kush – Karakorum – Himalaya. În acest lanţ muntos sunt concentrate toate cele opt vârfuri de peste 8000</a:t>
            </a:r>
            <a:r>
              <a:rPr lang="en-US" sz="1200" smtClean="0"/>
              <a:t> </a:t>
            </a:r>
            <a:r>
              <a:rPr lang="ro-RO" sz="1200" smtClean="0"/>
              <a:t>m de pe glob, inclusiv cel mai înalt pisc: Chomolungma, cu 8848</a:t>
            </a:r>
            <a:r>
              <a:rPr lang="en-US" sz="1200" smtClean="0"/>
              <a:t> </a:t>
            </a:r>
            <a:r>
              <a:rPr lang="ro-RO" sz="1200" smtClean="0"/>
              <a:t>m. </a:t>
            </a:r>
          </a:p>
          <a:p>
            <a:pPr marL="114300" indent="423863" algn="just" eaLnBrk="1" hangingPunct="1">
              <a:lnSpc>
                <a:spcPct val="80000"/>
              </a:lnSpc>
              <a:buFontTx/>
              <a:buNone/>
            </a:pPr>
            <a:r>
              <a:rPr lang="ro-RO" sz="1200" smtClean="0"/>
              <a:t>În acestă regiune există şi câmpii, fără să egaleze</a:t>
            </a:r>
            <a:r>
              <a:rPr lang="en-GB" sz="1200" smtClean="0"/>
              <a:t>,</a:t>
            </a:r>
            <a:r>
              <a:rPr lang="ro-RO" sz="1200" smtClean="0"/>
              <a:t> însă</a:t>
            </a:r>
            <a:r>
              <a:rPr lang="en-GB" sz="1200" smtClean="0"/>
              <a:t>,</a:t>
            </a:r>
            <a:r>
              <a:rPr lang="ro-RO" sz="1200" smtClean="0"/>
              <a:t> dimensiunile platourilor şi ale munţilor. Face excepţie Câmpia Indo–Gangetică, una dintre cele mai întinse de pe glob: se desfăşoară pe circa 2000 km lungime şi pe câteva sute de kilometri lăţime. Este o câmpie joasă şi fertilă, udată de fluviile Indus, Gange şi Brahmaputra, care sunt cele mai mari din regiune. </a:t>
            </a:r>
          </a:p>
          <a:p>
            <a:pPr marL="114300" indent="423863" algn="just" eaLnBrk="1" hangingPunct="1">
              <a:lnSpc>
                <a:spcPct val="80000"/>
              </a:lnSpc>
              <a:buFontTx/>
              <a:buNone/>
            </a:pPr>
            <a:r>
              <a:rPr lang="ro-RO" sz="1200" smtClean="0"/>
              <a:t>Asia de Sud este una dintre cele mai populate regiuni ale continentului şi</a:t>
            </a:r>
            <a:r>
              <a:rPr lang="en-GB" sz="1200" smtClean="0"/>
              <a:t>,</a:t>
            </a:r>
            <a:r>
              <a:rPr lang="ro-RO" sz="1200" smtClean="0"/>
              <a:t> totodată</a:t>
            </a:r>
            <a:r>
              <a:rPr lang="en-GB" sz="1200" smtClean="0"/>
              <a:t>,</a:t>
            </a:r>
            <a:r>
              <a:rPr lang="ro-RO" sz="1200" smtClean="0"/>
              <a:t> de pe întreaga planetă: concentrează mai mult de o treime din populaţia Asiei. Totuşi</a:t>
            </a:r>
            <a:r>
              <a:rPr lang="en-GB" sz="1200" smtClean="0"/>
              <a:t>,</a:t>
            </a:r>
            <a:r>
              <a:rPr lang="ro-RO" sz="1200" smtClean="0"/>
              <a:t> în Asia de Sud</a:t>
            </a:r>
            <a:r>
              <a:rPr lang="en-GB" sz="1200" smtClean="0"/>
              <a:t>,</a:t>
            </a:r>
            <a:r>
              <a:rPr lang="ro-RO" sz="1200" smtClean="0"/>
              <a:t> se întâlnesc mai puţine populaţii decât în alte regiuni ale continentului, între care: indieni, pakistanezi, bengalezi, afghani, nepalezi, singhalezi.[…]. </a:t>
            </a:r>
          </a:p>
          <a:p>
            <a:pPr marL="114300" indent="423863" algn="just" eaLnBrk="1" hangingPunct="1">
              <a:lnSpc>
                <a:spcPct val="80000"/>
              </a:lnSpc>
              <a:buFontTx/>
              <a:buNone/>
            </a:pPr>
            <a:r>
              <a:rPr lang="en-US" sz="1200" smtClean="0"/>
              <a:t> </a:t>
            </a:r>
            <a:r>
              <a:rPr lang="ro-RO" sz="1200" smtClean="0"/>
              <a:t>Oceanul Indian, cu cei 73,4 milioane km</a:t>
            </a:r>
            <a:r>
              <a:rPr lang="ro-RO" sz="1200" baseline="30000" smtClean="0"/>
              <a:t>2</a:t>
            </a:r>
            <a:r>
              <a:rPr lang="ro-RO" sz="1200" smtClean="0"/>
              <a:t> ai săi, este al treilea ca întindere între oceanele planet</a:t>
            </a:r>
            <a:r>
              <a:rPr lang="en-GB" sz="1200" smtClean="0"/>
              <a:t>ei</a:t>
            </a:r>
            <a:r>
              <a:rPr lang="ro-RO" sz="1200" smtClean="0"/>
              <a:t>, fiind delimitat de patru continente: Africa (în vest), Asia (în nord), Australia (în est) şi Antartica (în sud). Spre deosebire de oceanele Pacific şi Atlantic, se desfăşoară în cea mare parte în emisfera sudică.</a:t>
            </a:r>
            <a:endParaRPr lang="en-US" sz="1200" smtClean="0"/>
          </a:p>
        </p:txBody>
      </p:sp>
      <p:pic>
        <p:nvPicPr>
          <p:cNvPr id="3076" name="Picture 13" descr="comp_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1905000"/>
            <a:ext cx="32385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algn="l"/>
            <a:r>
              <a:rPr lang="ro-RO" sz="1000" dirty="0" smtClean="0">
                <a:latin typeface="Arial" pitchFamily="34" charset="0"/>
                <a:cs typeface="Arial" pitchFamily="34" charset="0"/>
              </a:rPr>
              <a:t>Examenul de bacalaureat naţional 2013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000" dirty="0" smtClean="0">
                <a:latin typeface="Arial" pitchFamily="34" charset="0"/>
                <a:cs typeface="Arial" pitchFamily="34" charset="0"/>
              </a:rPr>
            </a:br>
            <a:r>
              <a:rPr lang="ro-RO" sz="1000" dirty="0" smtClean="0">
                <a:latin typeface="Arial" pitchFamily="34" charset="0"/>
                <a:cs typeface="Arial" pitchFamily="34" charset="0"/>
              </a:rPr>
              <a:t>Proba de evaluare a competenţelor digitale – document de lucru</a:t>
            </a:r>
            <a:endParaRPr lang="en-GB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953000"/>
          </a:xfrm>
        </p:spPr>
        <p:txBody>
          <a:bodyPr/>
          <a:lstStyle/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ro-RO" sz="1200" dirty="0" smtClean="0"/>
              <a:t>     Răspundeţi la următoarele </a:t>
            </a:r>
            <a:r>
              <a:rPr lang="ro-RO" sz="1200" smtClean="0"/>
              <a:t>întrebări</a:t>
            </a:r>
            <a:r>
              <a:rPr lang="ro-RO" sz="1200" smtClean="0"/>
              <a:t>:</a:t>
            </a:r>
            <a:endParaRPr lang="ro-RO" sz="1200" dirty="0" smtClean="0"/>
          </a:p>
          <a:p>
            <a:pPr marL="609600" indent="-609600" algn="just" eaLnBrk="1" hangingPunct="1">
              <a:lnSpc>
                <a:spcPct val="80000"/>
              </a:lnSpc>
              <a:buFontTx/>
              <a:buAutoNum type="arabicPeriod"/>
            </a:pPr>
            <a:r>
              <a:rPr lang="ro-RO" sz="1200" dirty="0" smtClean="0"/>
              <a:t>Urmăriţi harta şi tabelul ţărilor din Asia de Sud şi notaţi în caiete:</a:t>
            </a:r>
          </a:p>
          <a:p>
            <a:pPr marL="2057400" lvl="3" indent="-381000" algn="just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dirty="0" smtClean="0"/>
              <a:t>ţările insulare;</a:t>
            </a:r>
          </a:p>
          <a:p>
            <a:pPr marL="2057400" lvl="3" indent="-381000" algn="just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dirty="0" smtClean="0"/>
              <a:t>ţările fără ieşire la mare;</a:t>
            </a:r>
          </a:p>
          <a:p>
            <a:pPr marL="2057400" lvl="3" indent="-381000" algn="just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dirty="0" smtClean="0"/>
              <a:t>ţara cea mai populată.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AutoNum type="arabicPeriod"/>
            </a:pPr>
            <a:r>
              <a:rPr lang="ro-RO" sz="1200" dirty="0" smtClean="0"/>
              <a:t>Caracterizaţi regiunea Asia de Sud prin trei elemente specifice</a:t>
            </a:r>
            <a:r>
              <a:rPr lang="en-US" sz="1200" dirty="0" smtClean="0"/>
              <a:t>:</a:t>
            </a:r>
            <a:endParaRPr lang="ro-RO" sz="1200" dirty="0" smtClean="0"/>
          </a:p>
          <a:p>
            <a:pPr marL="2057400" lvl="3" indent="-381000" algn="just" eaLnBrk="1" hangingPunct="1">
              <a:lnSpc>
                <a:spcPct val="80000"/>
              </a:lnSpc>
              <a:buFontTx/>
              <a:buAutoNum type="alphaLcParenR"/>
            </a:pPr>
            <a:r>
              <a:rPr lang="en-US" sz="1200" dirty="0" smtClean="0"/>
              <a:t>relief</a:t>
            </a:r>
            <a:r>
              <a:rPr lang="ro-RO" sz="1200" dirty="0" smtClean="0"/>
              <a:t>;</a:t>
            </a:r>
          </a:p>
          <a:p>
            <a:pPr marL="2057400" lvl="3" indent="-381000" algn="just" eaLnBrk="1" hangingPunct="1">
              <a:lnSpc>
                <a:spcPct val="80000"/>
              </a:lnSpc>
              <a:buFontTx/>
              <a:buAutoNum type="alphaLcParenR"/>
            </a:pPr>
            <a:r>
              <a:rPr lang="en-US" sz="1200" dirty="0" err="1" smtClean="0"/>
              <a:t>resurse</a:t>
            </a:r>
            <a:r>
              <a:rPr lang="en-US" sz="1200" dirty="0" smtClean="0"/>
              <a:t> ale </a:t>
            </a:r>
            <a:r>
              <a:rPr lang="en-US" sz="1200" dirty="0" err="1" smtClean="0"/>
              <a:t>subsolului</a:t>
            </a:r>
            <a:r>
              <a:rPr lang="ro-RO" sz="1200" dirty="0" smtClean="0"/>
              <a:t>;</a:t>
            </a:r>
          </a:p>
          <a:p>
            <a:pPr marL="2057400" lvl="3" indent="-381000" algn="just" eaLnBrk="1" hangingPunct="1">
              <a:lnSpc>
                <a:spcPct val="80000"/>
              </a:lnSpc>
              <a:buFontTx/>
              <a:buAutoNum type="alphaLcParenR"/>
            </a:pPr>
            <a:r>
              <a:rPr lang="en-US" sz="1200" dirty="0" err="1" smtClean="0"/>
              <a:t>clim</a:t>
            </a:r>
            <a:r>
              <a:rPr lang="ro-RO" sz="1200" dirty="0" smtClean="0"/>
              <a:t>ă.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AutoNum type="arabicPeriod"/>
            </a:pPr>
            <a:r>
              <a:rPr lang="ro-RO" sz="1200" dirty="0" smtClean="0"/>
              <a:t>Analizaţi harta Oceanului Indian şi numiţi:</a:t>
            </a:r>
          </a:p>
          <a:p>
            <a:pPr marL="2057400" lvl="3" indent="-381000" algn="just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dirty="0" smtClean="0"/>
              <a:t>paralelele importante care-l traversează;</a:t>
            </a:r>
          </a:p>
          <a:p>
            <a:pPr marL="2057400" lvl="3" indent="-381000" algn="just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dirty="0" smtClean="0"/>
              <a:t>zonele climatice în care se desfăşoară suprafaţa oceanului;</a:t>
            </a:r>
          </a:p>
          <a:p>
            <a:pPr marL="2057400" lvl="3" indent="-381000" algn="just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dirty="0" smtClean="0"/>
              <a:t>principalele insule;</a:t>
            </a:r>
          </a:p>
          <a:p>
            <a:pPr marL="2057400" lvl="3" indent="-381000" algn="just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dirty="0" smtClean="0"/>
              <a:t>lanţul muntos submarin.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o-RO" sz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</TotalTime>
  <Words>490</Words>
  <Application>Microsoft Office PowerPoint</Application>
  <PresentationFormat>Expunere pe ecran 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3</vt:i4>
      </vt:variant>
    </vt:vector>
  </HeadingPairs>
  <TitlesOfParts>
    <vt:vector size="4" baseType="lpstr">
      <vt:lpstr>Default Design</vt:lpstr>
      <vt:lpstr>ASIA DE SUD ŞI OCEANUL INDIAN</vt:lpstr>
      <vt:lpstr>Examenul de bacalaureat naţional 2013 Proba de evaluare a competenţelor digitale – document de lucru</vt:lpstr>
      <vt:lpstr>Examenul de bacalaureat naţional 2013 Proba de evaluare a competenţelor digitale – document de lucru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ALTE ROMANE  REALISTE INTERBELICE</dc:title>
  <dc:creator>CNEE</dc:creator>
  <cp:lastModifiedBy>user1</cp:lastModifiedBy>
  <cp:revision>38</cp:revision>
  <cp:lastPrinted>1601-01-01T00:00:00Z</cp:lastPrinted>
  <dcterms:created xsi:type="dcterms:W3CDTF">1601-01-01T00:00:00Z</dcterms:created>
  <dcterms:modified xsi:type="dcterms:W3CDTF">2013-06-06T13:08:27Z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